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4" r:id="rId5"/>
    <p:sldId id="303" r:id="rId6"/>
    <p:sldId id="305" r:id="rId7"/>
    <p:sldId id="264" r:id="rId8"/>
    <p:sldId id="267" r:id="rId9"/>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80" autoAdjust="0"/>
    <p:restoredTop sz="96236" autoAdjust="0"/>
  </p:normalViewPr>
  <p:slideViewPr>
    <p:cSldViewPr snapToGrid="0" snapToObjects="1" showGuides="1">
      <p:cViewPr varScale="1">
        <p:scale>
          <a:sx n="22" d="100"/>
          <a:sy n="22" d="100"/>
        </p:scale>
        <p:origin x="1228" y="12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jpg>
</file>

<file path=ppt/media/image1.png>
</file>

<file path=ppt/media/image10.png>
</file>

<file path=ppt/media/image11.png>
</file>

<file path=ppt/media/image12.png>
</file>

<file path=ppt/media/image13.png>
</file>

<file path=ppt/media/image14.jp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7/28/2023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7/28/2023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7/28/2023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1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e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4.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4.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7930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114362"/>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3511008"/>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109715"/>
            <a:ext cx="13061951" cy="2246769"/>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Fedorov, M. V. (2016). L. V. </a:t>
            </a:r>
            <a:r>
              <a:rPr lang="en-US" sz="2800" dirty="0" err="1">
                <a:latin typeface="Neue Haas Grotesk Text Pro" panose="020B0504020202020204" pitchFamily="34" charset="0"/>
                <a:cs typeface="Arial" panose="020B0604020202020204" pitchFamily="34" charset="0"/>
              </a:rPr>
              <a:t>Keldysh’s</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a:p>
            <a:pPr algn="just"/>
            <a:r>
              <a:rPr lang="en-US" sz="2800" dirty="0">
                <a:latin typeface="Neue Haas Grotesk Text Pro" panose="020B0504020202020204" pitchFamily="34" charset="0"/>
                <a:cs typeface="Arial" panose="020B0604020202020204" pitchFamily="34" charset="0"/>
              </a:rPr>
              <a:t>[2] Two temperature model</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201813"/>
                <a:ext cx="13061948" cy="4247317"/>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201813"/>
                <a:ext cx="13061948" cy="4247317"/>
              </a:xfrm>
              <a:prstGeom prst="rect">
                <a:avLst/>
              </a:prstGeom>
              <a:blipFill>
                <a:blip r:embed="rId2"/>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5819062"/>
            <a:ext cx="13061950" cy="1200329"/>
          </a:xfrm>
          <a:prstGeom prst="rect">
            <a:avLst/>
          </a:prstGeom>
          <a:noFill/>
        </p:spPr>
        <p:txBody>
          <a:bodyPr wrap="square" rtlCol="0">
            <a:spAutoFit/>
          </a:bodyPr>
          <a:lstStyle/>
          <a:p>
            <a:pPr algn="just"/>
            <a:r>
              <a:rPr lang="en-US" sz="2400" dirty="0" err="1">
                <a:latin typeface="Neue Haas Grotesk Text Pro" panose="020B0504020202020204" pitchFamily="34" charset="0"/>
                <a:cs typeface="Arial" panose="020B0604020202020204" pitchFamily="34" charset="0"/>
              </a:rPr>
              <a:t>Vitam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voloria</a:t>
            </a:r>
            <a:r>
              <a:rPr lang="en-US" sz="2400" dirty="0">
                <a:latin typeface="Neue Haas Grotesk Text Pro" panose="020B0504020202020204" pitchFamily="34" charset="0"/>
                <a:cs typeface="Arial" panose="020B0604020202020204" pitchFamily="34" charset="0"/>
              </a:rPr>
              <a:t> con et, cum </a:t>
            </a:r>
            <a:r>
              <a:rPr lang="en-US" sz="2400" dirty="0" err="1">
                <a:latin typeface="Neue Haas Grotesk Text Pro" panose="020B0504020202020204" pitchFamily="34" charset="0"/>
                <a:cs typeface="Arial" panose="020B0604020202020204" pitchFamily="34" charset="0"/>
              </a:rPr>
              <a:t>laboreium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nam</a:t>
            </a:r>
            <a:r>
              <a:rPr lang="en-US" sz="2400" dirty="0">
                <a:latin typeface="Neue Haas Grotesk Text Pro" panose="020B0504020202020204" pitchFamily="34" charset="0"/>
                <a:cs typeface="Arial" panose="020B0604020202020204" pitchFamily="34" charset="0"/>
              </a:rPr>
              <a:t> cum, </a:t>
            </a:r>
            <a:r>
              <a:rPr lang="en-US" sz="2400" dirty="0" err="1">
                <a:latin typeface="Neue Haas Grotesk Text Pro" panose="020B0504020202020204" pitchFamily="34" charset="0"/>
                <a:cs typeface="Arial" panose="020B0604020202020204" pitchFamily="34" charset="0"/>
              </a:rPr>
              <a:t>quat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paris</a:t>
            </a:r>
            <a:r>
              <a:rPr lang="en-US" sz="2400" dirty="0">
                <a:latin typeface="Neue Haas Grotesk Text Pro" panose="020B0504020202020204" pitchFamily="34" charset="0"/>
                <a:cs typeface="Arial" panose="020B0604020202020204" pitchFamily="34" charset="0"/>
              </a:rPr>
              <a:t> as core </a:t>
            </a:r>
            <a:r>
              <a:rPr lang="en-US" sz="2400" dirty="0" err="1">
                <a:latin typeface="Neue Haas Grotesk Text Pro" panose="020B0504020202020204" pitchFamily="34" charset="0"/>
                <a:cs typeface="Arial" panose="020B0604020202020204" pitchFamily="34" charset="0"/>
              </a:rPr>
              <a:t>volorest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sust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exceatur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antio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voluptas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eumquatendit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doluptatet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landignam</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lantur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sania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dem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escidit</a:t>
            </a:r>
            <a:r>
              <a:rPr lang="en-US" sz="2400" dirty="0">
                <a:latin typeface="Neue Haas Grotesk Text Pro" panose="020B0504020202020204" pitchFamily="34" charset="0"/>
                <a:cs typeface="Arial" panose="020B0604020202020204" pitchFamily="34" charset="0"/>
              </a:rPr>
              <a:t> min </a:t>
            </a:r>
            <a:r>
              <a:rPr lang="en-US" sz="2400" dirty="0" err="1">
                <a:latin typeface="Neue Haas Grotesk Text Pro" panose="020B0504020202020204" pitchFamily="34" charset="0"/>
                <a:cs typeface="Arial" panose="020B0604020202020204" pitchFamily="34" charset="0"/>
              </a:rPr>
              <a:t>reruptiaero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velis</a:t>
            </a:r>
            <a:r>
              <a:rPr lang="en-US" sz="2400" dirty="0">
                <a:latin typeface="Neue Haas Grotesk Text Pro" panose="020B0504020202020204" pitchFamily="34" charset="0"/>
                <a:cs typeface="Arial" panose="020B0604020202020204" pitchFamily="34" charset="0"/>
              </a:rPr>
              <a:t> maximus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pe</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aliquas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sequidisit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omnient</a:t>
            </a:r>
            <a:r>
              <a:rPr lang="en-US" sz="2400" dirty="0">
                <a:latin typeface="Neue Haas Grotesk Text Pro" panose="020B05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7508981"/>
            <a:ext cx="13061950" cy="5632311"/>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As the light waves propagate inside a material, the light wave interacts with electrons and so the electrons are set into oscillations along the electric field vector direction. The oscillating electrons then collide with neighboring atoms and so the light wave’s energy is transferred from the electric field to electrons and then ions eventually. This process is known as the collisional damping of light waves and is described by a complex refractive index. The incident electric field is described by a complex number. The complex-valued incident electric field provides the initial boundary condition in the ghost cells. However, the direct implementation of a complex refractive index leads to oscillatory numerical solutions. A Fourier analysis is applied to understand this phenomenon. In 1-D, the reduced wave equation becomes:</a:t>
            </a: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586698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3"/>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4"/>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6"/>
          <a:stretch>
            <a:fillRect/>
          </a:stretch>
        </p:blipFill>
        <p:spPr>
          <a:xfrm>
            <a:off x="24581837" y="13248984"/>
            <a:ext cx="3755078" cy="4061983"/>
          </a:xfrm>
          <a:prstGeom prst="rect">
            <a:avLst/>
          </a:prstGeom>
        </p:spPr>
      </p:pic>
      <p:sp>
        <p:nvSpPr>
          <p:cNvPr id="8" name="TextBox 7">
            <a:extLst>
              <a:ext uri="{FF2B5EF4-FFF2-40B4-BE49-F238E27FC236}">
                <a16:creationId xmlns:a16="http://schemas.microsoft.com/office/drawing/2014/main" id="{B675B585-A6F8-FB20-F728-4271A5979EB4}"/>
              </a:ext>
            </a:extLst>
          </p:cNvPr>
          <p:cNvSpPr txBox="1"/>
          <p:nvPr/>
        </p:nvSpPr>
        <p:spPr>
          <a:xfrm>
            <a:off x="29652913" y="17576124"/>
            <a:ext cx="13061951" cy="55399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RESULTS!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sp>
        <p:nvSpPr>
          <p:cNvPr id="13" name="Rectangle 12">
            <a:extLst>
              <a:ext uri="{FF2B5EF4-FFF2-40B4-BE49-F238E27FC236}">
                <a16:creationId xmlns:a16="http://schemas.microsoft.com/office/drawing/2014/main" id="{084A931A-531E-824D-7D71-7F9D447C9F1E}"/>
              </a:ext>
            </a:extLst>
          </p:cNvPr>
          <p:cNvSpPr/>
          <p:nvPr/>
        </p:nvSpPr>
        <p:spPr>
          <a:xfrm>
            <a:off x="1176336" y="16775703"/>
            <a:ext cx="13061952" cy="437741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Cartoon</a:t>
            </a:r>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7"/>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8"/>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9"/>
          <a:stretch>
            <a:fillRect/>
          </a:stretch>
        </p:blipFill>
        <p:spPr>
          <a:xfrm>
            <a:off x="5082524" y="218234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0"/>
          <a:stretch>
            <a:fillRect/>
          </a:stretch>
        </p:blipFill>
        <p:spPr>
          <a:xfrm>
            <a:off x="4573978" y="229333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1"/>
          <a:stretch>
            <a:fillRect/>
          </a:stretch>
        </p:blipFill>
        <p:spPr>
          <a:xfrm>
            <a:off x="4936097" y="244816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2"/>
          <a:stretch>
            <a:fillRect/>
          </a:stretch>
        </p:blipFill>
        <p:spPr>
          <a:xfrm>
            <a:off x="19922274" y="23273685"/>
            <a:ext cx="3132381" cy="990000"/>
          </a:xfrm>
          <a:prstGeom prst="rect">
            <a:avLst/>
          </a:prstGeom>
        </p:spPr>
      </p:pic>
      <p:sp>
        <p:nvSpPr>
          <p:cNvPr id="19" name="TextBox 18">
            <a:extLst>
              <a:ext uri="{FF2B5EF4-FFF2-40B4-BE49-F238E27FC236}">
                <a16:creationId xmlns:a16="http://schemas.microsoft.com/office/drawing/2014/main" id="{B033EEDB-E001-2AB0-2AC1-80ABF9177539}"/>
              </a:ext>
            </a:extLst>
          </p:cNvPr>
          <p:cNvSpPr txBox="1"/>
          <p:nvPr/>
        </p:nvSpPr>
        <p:spPr>
          <a:xfrm>
            <a:off x="15885884" y="31230418"/>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1: Simulation of light wave propagating into material undergoing collisional damping.</a:t>
            </a:r>
          </a:p>
        </p:txBody>
      </p:sp>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3"/>
          <a:stretch>
            <a:fillRect/>
          </a:stretch>
        </p:blipFill>
        <p:spPr>
          <a:xfrm>
            <a:off x="15554286" y="14266243"/>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4"/>
          <a:stretch>
            <a:fillRect/>
          </a:stretch>
        </p:blipFill>
        <p:spPr>
          <a:xfrm>
            <a:off x="15554286" y="15965603"/>
            <a:ext cx="9161547" cy="984771"/>
          </a:xfrm>
          <a:prstGeom prst="rect">
            <a:avLst/>
          </a:prstGeom>
        </p:spPr>
      </p:pic>
      <p:pic>
        <p:nvPicPr>
          <p:cNvPr id="1028" name="Picture 4">
            <a:extLst>
              <a:ext uri="{FF2B5EF4-FFF2-40B4-BE49-F238E27FC236}">
                <a16:creationId xmlns:a16="http://schemas.microsoft.com/office/drawing/2014/main" id="{146A3B26-C247-FAA9-7C4B-91D9BA9A2D3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8350959" y="25222250"/>
            <a:ext cx="7189281" cy="565938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663964"/>
            <a:ext cx="13061951" cy="147732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model 1-D initial plasma formation to observe numerical performance of an explicit finite-difference solver. For our future work we can extend our solver to 2-D and 3-D by simply adding terms to our solver. </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20284666"/>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Tree>
    <p:extLst>
      <p:ext uri="{BB962C8B-B14F-4D97-AF65-F5344CB8AC3E}">
        <p14:creationId xmlns:p14="http://schemas.microsoft.com/office/powerpoint/2010/main" val="13174692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6432</TotalTime>
  <Words>2952</Words>
  <Application>Microsoft Office PowerPoint</Application>
  <PresentationFormat>Custom</PresentationFormat>
  <Paragraphs>115</Paragraphs>
  <Slides>5</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5</vt:i4>
      </vt:variant>
    </vt:vector>
  </HeadingPairs>
  <TitlesOfParts>
    <vt:vector size="16" baseType="lpstr">
      <vt:lpstr>Aktiv Grotesk</vt:lpstr>
      <vt:lpstr>Arial</vt:lpstr>
      <vt:lpstr>Calibri</vt:lpstr>
      <vt:lpstr>Calibri Light</vt:lpstr>
      <vt:lpstr>Cambria Math</vt:lpstr>
      <vt:lpstr>Helvetica</vt:lpstr>
      <vt:lpstr>Neue Haas Grotesk Text Pro</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110</cp:revision>
  <cp:lastPrinted>2018-10-04T13:58:04Z</cp:lastPrinted>
  <dcterms:created xsi:type="dcterms:W3CDTF">2018-05-04T16:01:53Z</dcterms:created>
  <dcterms:modified xsi:type="dcterms:W3CDTF">2023-07-28T16:48:58Z</dcterms:modified>
</cp:coreProperties>
</file>